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302" r:id="rId4"/>
    <p:sldId id="294" r:id="rId5"/>
    <p:sldId id="292" r:id="rId6"/>
    <p:sldId id="293" r:id="rId7"/>
    <p:sldId id="295" r:id="rId8"/>
    <p:sldId id="303" r:id="rId9"/>
    <p:sldId id="296" r:id="rId10"/>
    <p:sldId id="297" r:id="rId11"/>
    <p:sldId id="298" r:id="rId12"/>
    <p:sldId id="300" r:id="rId13"/>
    <p:sldId id="299" r:id="rId14"/>
    <p:sldId id="301" r:id="rId15"/>
    <p:sldId id="308" r:id="rId16"/>
    <p:sldId id="290" r:id="rId17"/>
    <p:sldId id="317" r:id="rId18"/>
    <p:sldId id="337" r:id="rId19"/>
    <p:sldId id="335" r:id="rId20"/>
    <p:sldId id="309" r:id="rId21"/>
    <p:sldId id="318" r:id="rId22"/>
    <p:sldId id="320" r:id="rId23"/>
    <p:sldId id="322" r:id="rId24"/>
    <p:sldId id="338" r:id="rId25"/>
    <p:sldId id="259" r:id="rId26"/>
    <p:sldId id="334" r:id="rId27"/>
    <p:sldId id="340" r:id="rId28"/>
    <p:sldId id="341" r:id="rId29"/>
    <p:sldId id="324" r:id="rId30"/>
    <p:sldId id="326" r:id="rId31"/>
    <p:sldId id="328" r:id="rId32"/>
    <p:sldId id="305" r:id="rId33"/>
    <p:sldId id="271" r:id="rId34"/>
    <p:sldId id="339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00"/>
    <a:srgbClr val="5F7A95"/>
    <a:srgbClr val="FF0000"/>
    <a:srgbClr val="C0C0C0"/>
    <a:srgbClr val="DDDDDD"/>
    <a:srgbClr val="EAEAEA"/>
    <a:srgbClr val="2F679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83548" autoAdjust="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3048" y="-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Lucida Handwriting" panose="03010101010101010101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Lucida Handwriting" panose="03010101010101010101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Lucida Handwriting" panose="03010101010101010101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Lucida Handwriting" panose="03010101010101010101" pitchFamily="66" charset="0"/>
              </a:defRPr>
            </a:lvl1pPr>
          </a:lstStyle>
          <a:p>
            <a:fld id="{7BAA9724-8E32-4224-84C0-CAABE3925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7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14DB37CB-0266-4382-BECB-AFE380190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619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0E6E0-01F6-4096-B014-7F42D632E22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r>
              <a:rPr lang="en-US" altLang="en-US" sz="1400" b="1" dirty="0" smtClean="0">
                <a:latin typeface="Arial" panose="020B0604020202020204" pitchFamily="34" charset="0"/>
              </a:rPr>
              <a:t>Using</a:t>
            </a:r>
            <a:r>
              <a:rPr lang="en-US" altLang="en-US" sz="1400" b="1" baseline="0" dirty="0" smtClean="0">
                <a:latin typeface="Arial" panose="020B0604020202020204" pitchFamily="34" charset="0"/>
              </a:rPr>
              <a:t> myICLUB.com</a:t>
            </a:r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These PowerPoint slides have been prepared by ICLUBcentral Inc. to provide instructions in the use of </a:t>
            </a:r>
            <a:r>
              <a:rPr lang="en-US" altLang="en-US" dirty="0" smtClean="0">
                <a:latin typeface="Arial" panose="020B0604020202020204" pitchFamily="34" charset="0"/>
              </a:rPr>
              <a:t>myICLUB.com at </a:t>
            </a:r>
            <a:r>
              <a:rPr lang="en-US" altLang="en-US" dirty="0">
                <a:latin typeface="Arial" panose="020B0604020202020204" pitchFamily="34" charset="0"/>
              </a:rPr>
              <a:t>myiclub.com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Latest Revision Date: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23</a:t>
            </a:r>
            <a:r>
              <a:rPr lang="en-US" altLang="en-US" baseline="0" dirty="0" smtClean="0">
                <a:latin typeface="Arial" panose="020B0604020202020204" pitchFamily="34" charset="0"/>
              </a:rPr>
              <a:t> April 2018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Copyright: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Copyright by ICLUBcentral, Inc., </a:t>
            </a:r>
            <a:r>
              <a:rPr lang="en-US" altLang="en-US" dirty="0" smtClean="0">
                <a:latin typeface="Arial" panose="020B0604020202020204" pitchFamily="34" charset="0"/>
              </a:rPr>
              <a:t>2018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Target Audience: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Club members.  Note that this presentation does not anticipate any knowledge of Club Accounting of any prior version.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Procedure Note: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“Click” indicates that a upon mouse click an animation will </a:t>
            </a:r>
            <a:r>
              <a:rPr lang="en-US" altLang="en-US" dirty="0" smtClean="0">
                <a:latin typeface="Arial" panose="020B0604020202020204" pitchFamily="34" charset="0"/>
              </a:rPr>
              <a:t>occur &amp; the </a:t>
            </a:r>
            <a:r>
              <a:rPr lang="en-US" altLang="en-US" dirty="0">
                <a:latin typeface="Arial" panose="020B0604020202020204" pitchFamily="34" charset="0"/>
              </a:rPr>
              <a:t>details for that animation follows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B5165-13BE-4A0D-B36E-AEEA2701AE5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5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3A0A1-8035-48DF-A1FB-257F67A0053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9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3C274-5D33-488A-B224-922DC6BBFFB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28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527B6-0224-403E-9AE0-C4EC7454D69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78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6A25F-C940-4953-A34D-848B65B9554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7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FDEED-BDE1-4A78-AA7C-E79AA3581E5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21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900CE-9B8D-4080-B4A2-CD403B95C71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62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59502-2687-4E54-A91B-5E204E03D4A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73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C8DEC-3CF1-479D-A755-F82EBA3D558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39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B97CF-64EA-45E6-A426-CBA72AFDB78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52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7D7D3-0B5C-4B84-9C16-CBEC1D10647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157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2D16B-E0EC-4DCA-B0DA-DFB18D8CED7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609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75C34-791A-47C2-9466-999A340EE71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3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046AA-E3A3-4309-B15F-7ACCBC01469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655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75C34-791A-47C2-9466-999A340EE71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654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08F9D-6897-4C75-B756-15247359BCD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407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E39D3-E835-4F79-9DA8-7142167249C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496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3EEA3-C280-4446-AD0C-07C31601DE4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17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67BE-F5DC-46D9-8EE7-1269CAD9C23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4735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901CD-F0B6-49C8-AA2D-7A240E77BB1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50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33DBA-5478-4EC7-A8F9-D29151806FB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69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62FB7-41E1-4F05-9E49-36FC3A2FF95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343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0496B-B536-4412-B1BC-4955C447219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ct val="400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3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8C9B3-2E67-4755-B863-98598111D47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7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E7633-B072-48AA-B79C-583EADC0466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38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9C20D-9728-455E-8082-28E4D3B42BA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0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C99BE-B466-41F6-B2A9-3FF4F041478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281DC-273E-49AA-ADF9-85ACC6A9C35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9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714CB-3775-4D52-A59B-23A08D34FA8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52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ICLUBcentral logo (color bi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b="4375"/>
          <a:stretch>
            <a:fillRect/>
          </a:stretch>
        </p:blipFill>
        <p:spPr bwMode="auto">
          <a:xfrm>
            <a:off x="0" y="3051175"/>
            <a:ext cx="3810000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438400"/>
          </a:xfrm>
        </p:spPr>
        <p:txBody>
          <a:bodyPr/>
          <a:lstStyle>
            <a:lvl1pPr>
              <a:defRPr sz="66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276600"/>
            <a:ext cx="3733800" cy="2895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B957-EE12-45CC-ADF2-3BD8BE4AD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4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4C22-152D-40D3-870D-55639B76B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E5A107-0856-4C5E-8F60-48231AFF5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3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B16C7C-71A0-4696-9F82-943F47316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1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9D4C27-4DBD-490C-A8AE-E3DAEB1D4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67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932778-C8C2-4571-A264-CB6AD57CC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4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874FAF-5256-4BD1-9E45-C7F269BBD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FDD3C-9308-410A-A179-09FACADC8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7976C-CBB9-47BE-8A77-73CB55C81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02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E0A89-619A-44CC-9185-859AC2E16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0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E3506-5BA0-4E52-A536-8F8796EF4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7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2120-6E56-4056-8117-570F06BF0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5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628F-FEBF-4C73-9225-6E6A34819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7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B5E7-E5AE-4AB0-A958-EE1222544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00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D96C3-C91D-4A43-8DD0-FA7F11DB1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21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r="10910" b="5681"/>
          <a:stretch>
            <a:fillRect/>
          </a:stretch>
        </p:blipFill>
        <p:spPr bwMode="auto">
          <a:xfrm>
            <a:off x="5486400" y="3025775"/>
            <a:ext cx="36576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fld id="{381F7C2A-8655-48C4-9574-3961FF44DD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iclu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ub.com/faq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lub.com/suppor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iclub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iclub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iclub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305800" cy="2438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Using </a:t>
            </a:r>
            <a:r>
              <a:rPr lang="en-US" altLang="en-US" dirty="0" smtClean="0">
                <a:latin typeface="+mn-lt"/>
              </a:rPr>
              <a:t>myICLUB.com</a:t>
            </a:r>
            <a:br>
              <a:rPr lang="en-US" altLang="en-US" dirty="0" smtClean="0">
                <a:latin typeface="+mn-lt"/>
              </a:rPr>
            </a:br>
            <a:r>
              <a:rPr lang="en-US" altLang="en-US" sz="3100" b="0" i="1" dirty="0" smtClean="0">
                <a:latin typeface="+mn-lt"/>
              </a:rPr>
              <a:t>The World’s Most Popular Website for Investment Club Operations &amp; Accounting</a:t>
            </a:r>
            <a:endParaRPr lang="en-US" altLang="en-US" b="0" i="1" dirty="0">
              <a:latin typeface="+mn-lt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886200" y="6400800"/>
            <a:ext cx="5043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0" dirty="0">
                <a:solidFill>
                  <a:srgbClr val="292929"/>
                </a:solidFill>
                <a:latin typeface="+mn-lt"/>
              </a:rPr>
              <a:t>Copyright </a:t>
            </a:r>
            <a:r>
              <a:rPr lang="en-US" altLang="en-US" sz="1000" b="0" dirty="0" smtClean="0">
                <a:solidFill>
                  <a:srgbClr val="292929"/>
                </a:solidFill>
                <a:latin typeface="+mn-lt"/>
              </a:rPr>
              <a:t>2018 </a:t>
            </a:r>
            <a:r>
              <a:rPr lang="en-US" altLang="en-US" sz="1000" b="0" dirty="0">
                <a:solidFill>
                  <a:srgbClr val="292929"/>
                </a:solidFill>
                <a:latin typeface="+mn-lt"/>
              </a:rPr>
              <a:t>ICLUBcentral </a:t>
            </a:r>
            <a:r>
              <a:rPr lang="en-US" altLang="en-US" sz="1000" b="0" dirty="0" err="1" smtClean="0">
                <a:solidFill>
                  <a:srgbClr val="292929"/>
                </a:solidFill>
                <a:latin typeface="+mn-lt"/>
              </a:rPr>
              <a:t>Inc</a:t>
            </a:r>
            <a:endParaRPr lang="en-US" altLang="en-US" sz="1000" b="0" dirty="0">
              <a:solidFill>
                <a:srgbClr val="292929"/>
              </a:solidFill>
              <a:latin typeface="+mn-lt"/>
            </a:endParaRPr>
          </a:p>
        </p:txBody>
      </p:sp>
      <p:sp>
        <p:nvSpPr>
          <p:cNvPr id="36886" name="Rectangle 22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anchor="b">
            <a:normAutofit/>
          </a:bodyPr>
          <a:lstStyle/>
          <a:p>
            <a:r>
              <a:rPr lang="en-US" altLang="en-US" sz="2800" dirty="0" smtClean="0"/>
              <a:t>by ICLUBcentral </a:t>
            </a:r>
            <a:r>
              <a:rPr lang="en-US" altLang="en-US" sz="2800" dirty="0"/>
              <a:t>Inc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www.ICLUB.com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Set Up a Club Website </a:t>
            </a:r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your club name.</a:t>
            </a:r>
          </a:p>
          <a:p>
            <a:r>
              <a:rPr lang="en-US" dirty="0" smtClean="0"/>
              <a:t>Enter your tax ID number (Employer Identification Number or EIN).</a:t>
            </a:r>
          </a:p>
          <a:p>
            <a:pPr lvl="1"/>
            <a:r>
              <a:rPr lang="en-US" dirty="0" smtClean="0"/>
              <a:t>Leave blank if not yet acquired.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1" y="3863181"/>
            <a:ext cx="7696200" cy="256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228600" y="5046962"/>
            <a:ext cx="91440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the Club Books</a:t>
            </a:r>
            <a:endParaRPr lang="en-US" dirty="0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07589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New clubs that haven’t used any accounting software can start entering transactions right away in Accounting area. </a:t>
            </a:r>
          </a:p>
          <a:p>
            <a:r>
              <a:rPr lang="en-US" altLang="en-US" dirty="0" smtClean="0"/>
              <a:t>Clubs that use Club Accounting 1.04, 2.x, or 3.x, or Bivio.com can import it.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97A5-93E5-4079-A4C6-460B165C754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3800635"/>
            <a:ext cx="5829300" cy="289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742950" y="5410200"/>
            <a:ext cx="91440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V="1">
            <a:off x="742950" y="6019800"/>
            <a:ext cx="91440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0696-8A69-4FF8-9FC9-F5ACDDC51FE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8742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Import Accounting Records</a:t>
            </a:r>
            <a:endParaRPr lang="en-US" altLang="en-US" dirty="0"/>
          </a:p>
        </p:txBody>
      </p:sp>
      <p:sp>
        <p:nvSpPr>
          <p:cNvPr id="158744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63636"/>
            <a:ext cx="8229600" cy="17065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Export data </a:t>
            </a:r>
            <a:r>
              <a:rPr lang="en-US" altLang="en-US" sz="2800" dirty="0"/>
              <a:t>from </a:t>
            </a:r>
            <a:r>
              <a:rPr lang="en-US" altLang="en-US" sz="2800" dirty="0" smtClean="0"/>
              <a:t>accounting program.</a:t>
            </a: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Find export </a:t>
            </a:r>
            <a:r>
              <a:rPr lang="en-US" altLang="en-US" sz="2800" dirty="0"/>
              <a:t>file by ‘browsing’ to it </a:t>
            </a:r>
            <a:r>
              <a:rPr lang="en-US" altLang="en-US" sz="2800" dirty="0" smtClean="0"/>
              <a:t>from myICLUB.com </a:t>
            </a:r>
            <a:r>
              <a:rPr lang="en-US" altLang="en-US" sz="2800" dirty="0"/>
              <a:t>import </a:t>
            </a:r>
            <a:r>
              <a:rPr lang="en-US" altLang="en-US" sz="2800" dirty="0" smtClean="0"/>
              <a:t>page,</a:t>
            </a: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Click ‘Import’ button.</a:t>
            </a:r>
            <a:endParaRPr lang="en-US" alt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1600" y="3202552"/>
            <a:ext cx="6400800" cy="293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533400" y="4267200"/>
            <a:ext cx="91440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23" y="2180034"/>
            <a:ext cx="4819820" cy="3518695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A809-262D-4A01-8D7A-3716ED00556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Invite </a:t>
            </a:r>
            <a:r>
              <a:rPr lang="en-US" altLang="en-US" dirty="0"/>
              <a:t>the </a:t>
            </a:r>
            <a:r>
              <a:rPr lang="en-US" altLang="en-US" dirty="0" smtClean="0"/>
              <a:t>Club Members </a:t>
            </a:r>
            <a:endParaRPr lang="en-US" altLang="en-US" dirty="0"/>
          </a:p>
        </p:txBody>
      </p:sp>
      <p:grpSp>
        <p:nvGrpSpPr>
          <p:cNvPr id="156706" name="Group 34"/>
          <p:cNvGrpSpPr>
            <a:grpSpLocks/>
          </p:cNvGrpSpPr>
          <p:nvPr/>
        </p:nvGrpSpPr>
        <p:grpSpPr bwMode="auto">
          <a:xfrm>
            <a:off x="152400" y="2133600"/>
            <a:ext cx="2895600" cy="1066800"/>
            <a:chOff x="96" y="1344"/>
            <a:chExt cx="1824" cy="672"/>
          </a:xfrm>
          <a:solidFill>
            <a:srgbClr val="FFC000"/>
          </a:solidFill>
        </p:grpSpPr>
        <p:sp>
          <p:nvSpPr>
            <p:cNvPr id="156689" name="Line 17"/>
            <p:cNvSpPr>
              <a:spLocks noChangeShapeType="1"/>
            </p:cNvSpPr>
            <p:nvPr/>
          </p:nvSpPr>
          <p:spPr bwMode="auto">
            <a:xfrm>
              <a:off x="1448" y="1824"/>
              <a:ext cx="472" cy="192"/>
            </a:xfrm>
            <a:prstGeom prst="line">
              <a:avLst/>
            </a:prstGeom>
            <a:grpFill/>
            <a:ln w="8572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692" name="Text Box 20"/>
            <p:cNvSpPr txBox="1">
              <a:spLocks noChangeArrowheads="1"/>
            </p:cNvSpPr>
            <p:nvPr/>
          </p:nvSpPr>
          <p:spPr bwMode="auto">
            <a:xfrm>
              <a:off x="96" y="1344"/>
              <a:ext cx="1539" cy="6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020000"/>
                  </a:solidFill>
                  <a:latin typeface="+mn-lt"/>
                </a:rPr>
                <a:t>Step #1: </a:t>
              </a:r>
              <a:r>
                <a:rPr lang="en-US" altLang="en-US" dirty="0" smtClean="0">
                  <a:solidFill>
                    <a:srgbClr val="020000"/>
                  </a:solidFill>
                  <a:latin typeface="+mn-lt"/>
                </a:rPr>
                <a:t>Enter the </a:t>
              </a:r>
              <a:r>
                <a:rPr lang="en-US" altLang="en-US" dirty="0">
                  <a:solidFill>
                    <a:srgbClr val="020000"/>
                  </a:solidFill>
                  <a:latin typeface="+mn-lt"/>
                </a:rPr>
                <a:t>member names.  If you have imported your data, these will be pre-filled.</a:t>
              </a:r>
            </a:p>
          </p:txBody>
        </p:sp>
      </p:grpSp>
      <p:grpSp>
        <p:nvGrpSpPr>
          <p:cNvPr id="156705" name="Group 33"/>
          <p:cNvGrpSpPr>
            <a:grpSpLocks/>
          </p:cNvGrpSpPr>
          <p:nvPr/>
        </p:nvGrpSpPr>
        <p:grpSpPr bwMode="auto">
          <a:xfrm>
            <a:off x="6172201" y="3657604"/>
            <a:ext cx="2819399" cy="739776"/>
            <a:chOff x="3888" y="2304"/>
            <a:chExt cx="1971" cy="466"/>
          </a:xfrm>
          <a:solidFill>
            <a:srgbClr val="FFC000"/>
          </a:solidFill>
        </p:grpSpPr>
        <p:sp>
          <p:nvSpPr>
            <p:cNvPr id="156694" name="Line 22"/>
            <p:cNvSpPr>
              <a:spLocks noChangeShapeType="1"/>
            </p:cNvSpPr>
            <p:nvPr/>
          </p:nvSpPr>
          <p:spPr bwMode="auto">
            <a:xfrm flipH="1" flipV="1">
              <a:off x="3888" y="2304"/>
              <a:ext cx="432" cy="192"/>
            </a:xfrm>
            <a:prstGeom prst="line">
              <a:avLst/>
            </a:prstGeom>
            <a:grpFill/>
            <a:ln w="9525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4320" y="2305"/>
              <a:ext cx="1539" cy="4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020000"/>
                  </a:solidFill>
                  <a:latin typeface="+mn-lt"/>
                </a:rPr>
                <a:t>Step #2: Enter member email addresses. (optional)</a:t>
              </a:r>
            </a:p>
          </p:txBody>
        </p:sp>
      </p:grpSp>
      <p:grpSp>
        <p:nvGrpSpPr>
          <p:cNvPr id="156704" name="Group 32"/>
          <p:cNvGrpSpPr>
            <a:grpSpLocks/>
          </p:cNvGrpSpPr>
          <p:nvPr/>
        </p:nvGrpSpPr>
        <p:grpSpPr bwMode="auto">
          <a:xfrm>
            <a:off x="203200" y="4941092"/>
            <a:ext cx="2616201" cy="1600200"/>
            <a:chOff x="-32" y="3804"/>
            <a:chExt cx="1648" cy="1008"/>
          </a:xfrm>
          <a:solidFill>
            <a:srgbClr val="FFC000"/>
          </a:solidFill>
        </p:grpSpPr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V="1">
              <a:off x="1232" y="4148"/>
              <a:ext cx="384" cy="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-32" y="3804"/>
              <a:ext cx="1399" cy="100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020000"/>
                  </a:solidFill>
                  <a:latin typeface="+mn-lt"/>
                </a:rPr>
                <a:t>Step #3: Click ‘OK’.  Members will receive an email invitation with instructions for how to join the </a:t>
              </a:r>
              <a:r>
                <a:rPr lang="en-US" altLang="en-US" dirty="0" smtClean="0">
                  <a:solidFill>
                    <a:srgbClr val="020000"/>
                  </a:solidFill>
                  <a:latin typeface="+mn-lt"/>
                </a:rPr>
                <a:t>myICLUB.com site &amp; create </a:t>
              </a:r>
              <a:r>
                <a:rPr lang="en-US" altLang="en-US" dirty="0">
                  <a:solidFill>
                    <a:srgbClr val="020000"/>
                  </a:solidFill>
                  <a:latin typeface="+mn-lt"/>
                </a:rPr>
                <a:t>their own </a:t>
              </a:r>
              <a:r>
                <a:rPr lang="en-US" altLang="en-US" dirty="0" smtClean="0">
                  <a:solidFill>
                    <a:srgbClr val="020000"/>
                  </a:solidFill>
                  <a:latin typeface="+mn-lt"/>
                </a:rPr>
                <a:t>usernames &amp; passwords</a:t>
              </a:r>
              <a:r>
                <a:rPr lang="en-US" altLang="en-US" dirty="0">
                  <a:solidFill>
                    <a:srgbClr val="020000"/>
                  </a:solidFill>
                  <a:latin typeface="+mn-lt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EE26-46B2-4E01-9D3C-00E4FCE34B4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48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You’re </a:t>
            </a:r>
            <a:r>
              <a:rPr lang="en-US" altLang="en-US" dirty="0" smtClean="0"/>
              <a:t>Done!</a:t>
            </a:r>
            <a:endParaRPr lang="en-US" altLang="en-US" dirty="0"/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(Actually</a:t>
            </a:r>
            <a:r>
              <a:rPr lang="en-US" altLang="en-US" dirty="0"/>
              <a:t>, it’s easier than </a:t>
            </a:r>
            <a:r>
              <a:rPr lang="en-US" altLang="en-US" dirty="0" smtClean="0"/>
              <a:t>that – myICLUB.com </a:t>
            </a:r>
            <a:r>
              <a:rPr lang="en-US" altLang="en-US" dirty="0"/>
              <a:t>will guide through these steps one by </a:t>
            </a:r>
            <a:r>
              <a:rPr lang="en-US" altLang="en-US" dirty="0" smtClean="0"/>
              <a:t>one.)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0EF-AD5E-4BF5-ACE7-47F6E70C878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717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Logging </a:t>
            </a:r>
            <a:r>
              <a:rPr lang="en-US" altLang="en-US" dirty="0" smtClean="0">
                <a:latin typeface="+mn-lt"/>
              </a:rPr>
              <a:t>In</a:t>
            </a:r>
            <a:endParaRPr lang="en-US" altLang="en-US" dirty="0">
              <a:latin typeface="+mn-lt"/>
            </a:endParaRP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1846263" y="2220913"/>
            <a:ext cx="6611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altLang="en-US" sz="2000">
              <a:latin typeface="+mn-lt"/>
            </a:endParaRP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1981200" y="4916175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2800" dirty="0">
                <a:latin typeface="+mn-lt"/>
              </a:rPr>
              <a:t>…just like logging in to most web </a:t>
            </a:r>
            <a:r>
              <a:rPr lang="en-US" altLang="en-US" sz="2800" dirty="0" smtClean="0">
                <a:latin typeface="+mn-lt"/>
              </a:rPr>
              <a:t>sites.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835"/>
          <a:stretch/>
        </p:blipFill>
        <p:spPr>
          <a:xfrm>
            <a:off x="304799" y="2220913"/>
            <a:ext cx="8534401" cy="246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31375" y="1466544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dirty="0" smtClean="0">
                <a:latin typeface="+mn-lt"/>
              </a:rPr>
              <a:t>Go to www.myICLUB.com....</a:t>
            </a:r>
            <a:endParaRPr lang="en-US" altLang="en-US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608728"/>
            <a:ext cx="6917967" cy="502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9B8F-B8F1-4D76-A796-71FEDDD7203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802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</a:t>
            </a:r>
            <a:r>
              <a:rPr lang="en-US" altLang="en-US" dirty="0" smtClean="0"/>
              <a:t>Club Home Page</a:t>
            </a:r>
            <a:endParaRPr lang="en-US" altLang="en-US" dirty="0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457200" y="1752600"/>
            <a:ext cx="91440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Navigating myICLUB.com</a:t>
            </a:r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188" y="2736061"/>
            <a:ext cx="8229600" cy="1142793"/>
          </a:xfr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803-7CCA-453E-A0B1-10D416FD1567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187421" name="Group 29"/>
          <p:cNvGrpSpPr>
            <a:grpSpLocks/>
          </p:cNvGrpSpPr>
          <p:nvPr/>
        </p:nvGrpSpPr>
        <p:grpSpPr bwMode="auto">
          <a:xfrm>
            <a:off x="446881" y="3878691"/>
            <a:ext cx="1514476" cy="1208088"/>
            <a:chOff x="1142" y="2064"/>
            <a:chExt cx="954" cy="761"/>
          </a:xfrm>
        </p:grpSpPr>
        <p:sp>
          <p:nvSpPr>
            <p:cNvPr id="187409" name="Rectangle 17"/>
            <p:cNvSpPr>
              <a:spLocks noChangeArrowheads="1"/>
            </p:cNvSpPr>
            <p:nvPr/>
          </p:nvSpPr>
          <p:spPr bwMode="auto">
            <a:xfrm>
              <a:off x="1142" y="2573"/>
              <a:ext cx="9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+mn-lt"/>
                </a:rPr>
                <a:t>Accounting</a:t>
              </a:r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 flipV="1">
              <a:off x="1657" y="2064"/>
              <a:ext cx="263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187422" name="Group 30"/>
          <p:cNvGrpSpPr>
            <a:grpSpLocks/>
          </p:cNvGrpSpPr>
          <p:nvPr/>
        </p:nvGrpSpPr>
        <p:grpSpPr bwMode="auto">
          <a:xfrm>
            <a:off x="1554960" y="3880463"/>
            <a:ext cx="1104901" cy="1871663"/>
            <a:chOff x="1841" y="2064"/>
            <a:chExt cx="696" cy="1179"/>
          </a:xfrm>
        </p:grpSpPr>
        <p:sp>
          <p:nvSpPr>
            <p:cNvPr id="187410" name="Rectangle 18"/>
            <p:cNvSpPr>
              <a:spLocks noChangeArrowheads="1"/>
            </p:cNvSpPr>
            <p:nvPr/>
          </p:nvSpPr>
          <p:spPr bwMode="auto">
            <a:xfrm>
              <a:off x="1841" y="2991"/>
              <a:ext cx="6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+mn-lt"/>
                </a:rPr>
                <a:t>Reports</a:t>
              </a:r>
            </a:p>
          </p:txBody>
        </p:sp>
        <p:sp>
          <p:nvSpPr>
            <p:cNvPr id="187416" name="Line 24"/>
            <p:cNvSpPr>
              <a:spLocks noChangeShapeType="1"/>
            </p:cNvSpPr>
            <p:nvPr/>
          </p:nvSpPr>
          <p:spPr bwMode="auto">
            <a:xfrm flipV="1">
              <a:off x="2256" y="2064"/>
              <a:ext cx="192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3834230" y="4686209"/>
            <a:ext cx="1005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+mn-lt"/>
              </a:rPr>
              <a:t>People</a:t>
            </a:r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 flipV="1">
            <a:off x="4282697" y="3828869"/>
            <a:ext cx="84099" cy="857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grpSp>
        <p:nvGrpSpPr>
          <p:cNvPr id="187424" name="Group 32"/>
          <p:cNvGrpSpPr>
            <a:grpSpLocks/>
          </p:cNvGrpSpPr>
          <p:nvPr/>
        </p:nvGrpSpPr>
        <p:grpSpPr bwMode="auto">
          <a:xfrm>
            <a:off x="4989518" y="3836988"/>
            <a:ext cx="1155701" cy="1484315"/>
            <a:chOff x="3486" y="1565"/>
            <a:chExt cx="728" cy="935"/>
          </a:xfrm>
        </p:grpSpPr>
        <p:sp>
          <p:nvSpPr>
            <p:cNvPr id="187412" name="Rectangle 20"/>
            <p:cNvSpPr>
              <a:spLocks noChangeArrowheads="1"/>
            </p:cNvSpPr>
            <p:nvPr/>
          </p:nvSpPr>
          <p:spPr bwMode="auto">
            <a:xfrm>
              <a:off x="3486" y="2054"/>
              <a:ext cx="72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latin typeface="+mn-lt"/>
                </a:rPr>
                <a:t>Message</a:t>
              </a:r>
            </a:p>
            <a:p>
              <a:r>
                <a:rPr lang="en-US" altLang="en-US" sz="2000" dirty="0" smtClean="0">
                  <a:latin typeface="+mn-lt"/>
                </a:rPr>
                <a:t>Boards</a:t>
              </a:r>
              <a:endParaRPr lang="en-US" altLang="en-US" sz="2000" dirty="0">
                <a:latin typeface="+mn-lt"/>
              </a:endParaRPr>
            </a:p>
          </p:txBody>
        </p:sp>
        <p:sp>
          <p:nvSpPr>
            <p:cNvPr id="187418" name="Line 26"/>
            <p:cNvSpPr>
              <a:spLocks noChangeShapeType="1"/>
            </p:cNvSpPr>
            <p:nvPr/>
          </p:nvSpPr>
          <p:spPr bwMode="auto">
            <a:xfrm flipV="1">
              <a:off x="3848" y="1565"/>
              <a:ext cx="63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187425" name="Group 33"/>
          <p:cNvGrpSpPr>
            <a:grpSpLocks/>
          </p:cNvGrpSpPr>
          <p:nvPr/>
        </p:nvGrpSpPr>
        <p:grpSpPr bwMode="auto">
          <a:xfrm>
            <a:off x="5853114" y="3836986"/>
            <a:ext cx="1076325" cy="2335214"/>
            <a:chOff x="4030" y="1565"/>
            <a:chExt cx="678" cy="1471"/>
          </a:xfrm>
        </p:grpSpPr>
        <p:sp>
          <p:nvSpPr>
            <p:cNvPr id="187413" name="Rectangle 21"/>
            <p:cNvSpPr>
              <a:spLocks noChangeArrowheads="1"/>
            </p:cNvSpPr>
            <p:nvPr/>
          </p:nvSpPr>
          <p:spPr bwMode="auto">
            <a:xfrm>
              <a:off x="4030" y="2590"/>
              <a:ext cx="6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latin typeface="+mn-lt"/>
                </a:rPr>
                <a:t>File</a:t>
              </a:r>
            </a:p>
            <a:p>
              <a:r>
                <a:rPr lang="en-US" altLang="en-US" sz="2000" dirty="0" smtClean="0">
                  <a:latin typeface="+mn-lt"/>
                </a:rPr>
                <a:t>Storage</a:t>
              </a:r>
              <a:endParaRPr lang="en-US" altLang="en-US" sz="2000" dirty="0">
                <a:latin typeface="+mn-lt"/>
              </a:endParaRPr>
            </a:p>
          </p:txBody>
        </p:sp>
        <p:sp>
          <p:nvSpPr>
            <p:cNvPr id="187419" name="Line 27"/>
            <p:cNvSpPr>
              <a:spLocks noChangeShapeType="1"/>
            </p:cNvSpPr>
            <p:nvPr/>
          </p:nvSpPr>
          <p:spPr bwMode="auto">
            <a:xfrm flipV="1">
              <a:off x="4368" y="1565"/>
              <a:ext cx="142" cy="1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187426" name="Group 34"/>
          <p:cNvGrpSpPr>
            <a:grpSpLocks/>
          </p:cNvGrpSpPr>
          <p:nvPr/>
        </p:nvGrpSpPr>
        <p:grpSpPr bwMode="auto">
          <a:xfrm>
            <a:off x="6764347" y="3883023"/>
            <a:ext cx="1246189" cy="1463676"/>
            <a:chOff x="4604" y="1594"/>
            <a:chExt cx="785" cy="922"/>
          </a:xfrm>
        </p:grpSpPr>
        <p:sp>
          <p:nvSpPr>
            <p:cNvPr id="187414" name="Rectangle 22"/>
            <p:cNvSpPr>
              <a:spLocks noChangeArrowheads="1"/>
            </p:cNvSpPr>
            <p:nvPr/>
          </p:nvSpPr>
          <p:spPr bwMode="auto">
            <a:xfrm>
              <a:off x="4604" y="2264"/>
              <a:ext cx="7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+mn-lt"/>
                </a:rPr>
                <a:t>Calendar</a:t>
              </a:r>
            </a:p>
          </p:txBody>
        </p:sp>
        <p:sp>
          <p:nvSpPr>
            <p:cNvPr id="187420" name="Line 28"/>
            <p:cNvSpPr>
              <a:spLocks noChangeShapeType="1"/>
            </p:cNvSpPr>
            <p:nvPr/>
          </p:nvSpPr>
          <p:spPr bwMode="auto">
            <a:xfrm flipV="1">
              <a:off x="4967" y="1594"/>
              <a:ext cx="58" cy="6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3029310" y="5521901"/>
            <a:ext cx="848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+mn-lt"/>
              </a:rPr>
              <a:t>Taxes</a:t>
            </a:r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 flipV="1">
            <a:off x="3424234" y="3828872"/>
            <a:ext cx="409996" cy="17146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2551709" y="4613417"/>
            <a:ext cx="9221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+mn-lt"/>
              </a:rPr>
              <a:t>Watch</a:t>
            </a:r>
          </a:p>
          <a:p>
            <a:r>
              <a:rPr lang="en-US" altLang="en-US" sz="2000" dirty="0" smtClean="0">
                <a:latin typeface="+mn-lt"/>
              </a:rPr>
              <a:t>List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3074160" y="3828872"/>
            <a:ext cx="94868" cy="800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4213778" y="5378906"/>
            <a:ext cx="928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+mn-lt"/>
              </a:rPr>
              <a:t>Voting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V="1">
            <a:off x="4702506" y="3888417"/>
            <a:ext cx="245597" cy="1575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7716838" y="4629145"/>
            <a:ext cx="745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+mn-lt"/>
              </a:rPr>
              <a:t>Help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V="1">
            <a:off x="8077993" y="3771806"/>
            <a:ext cx="0" cy="80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43330" y="1962213"/>
            <a:ext cx="8018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 smtClean="0">
                <a:latin typeface="+mn-lt"/>
              </a:rPr>
              <a:t>Follow the Menu at the top of every page: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8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Click Help on any page for </a:t>
            </a:r>
            <a:r>
              <a:rPr lang="en-US" sz="2800" b="1" u="sng" dirty="0" smtClean="0"/>
              <a:t>context-sensitive help</a:t>
            </a:r>
            <a:r>
              <a:rPr lang="en-US" sz="2800" dirty="0" smtClean="0"/>
              <a:t> about the tools on that page.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DD3C-9308-410A-A179-09FACADC826B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4188" y="2736061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7716838" y="4629145"/>
            <a:ext cx="745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+mn-lt"/>
              </a:rPr>
              <a:t>Help</a:t>
            </a:r>
            <a:endParaRPr lang="en-US" altLang="en-US" sz="2000" dirty="0">
              <a:latin typeface="+mn-lt"/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8077993" y="3771806"/>
            <a:ext cx="0" cy="80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5404"/>
          <a:stretch/>
        </p:blipFill>
        <p:spPr>
          <a:xfrm>
            <a:off x="935151" y="4267200"/>
            <a:ext cx="5018013" cy="224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6177794" y="4875706"/>
            <a:ext cx="1442206" cy="1093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Calendar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2F43-C53F-4A79-BEBA-F023C160B65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9726" y="2399515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89759" y="3509162"/>
            <a:ext cx="1246189" cy="1463676"/>
            <a:chOff x="4604" y="1594"/>
            <a:chExt cx="785" cy="922"/>
          </a:xfrm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4604" y="2264"/>
              <a:ext cx="7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+mn-lt"/>
                </a:rPr>
                <a:t>Calendar</a:t>
              </a: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V="1">
              <a:off x="4967" y="1594"/>
              <a:ext cx="58" cy="6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15" y="3776901"/>
            <a:ext cx="3200400" cy="292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Line 29"/>
          <p:cNvSpPr>
            <a:spLocks noChangeShapeType="1"/>
          </p:cNvSpPr>
          <p:nvPr/>
        </p:nvSpPr>
        <p:spPr bwMode="auto">
          <a:xfrm flipH="1">
            <a:off x="4876800" y="4730405"/>
            <a:ext cx="2025364" cy="84289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9726" y="1402759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800" dirty="0" smtClean="0">
                <a:latin typeface="+mn-lt"/>
              </a:rPr>
              <a:t>Enter &amp; maintain one-time &amp;</a:t>
            </a: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smtClean="0">
                <a:latin typeface="+mn-lt"/>
              </a:rPr>
              <a:t>recurring club events. Portfolio events are  added automatically. Can also display ICLUB events like webinars &amp; conferences!</a:t>
            </a:r>
            <a:endParaRPr lang="en-US" altLang="en-US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3493-D6A7-4BF3-BD57-415D65894D4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What is </a:t>
            </a:r>
            <a:r>
              <a:rPr lang="en-US" altLang="en-US" dirty="0" smtClean="0">
                <a:latin typeface="+mn-lt"/>
              </a:rPr>
              <a:t>myICLUB.com?</a:t>
            </a:r>
            <a:endParaRPr lang="en-US" altLang="en-US" dirty="0">
              <a:latin typeface="+mn-lt"/>
            </a:endParaRPr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myICLUB.com is a web site for investment club operations with </a:t>
            </a:r>
            <a:r>
              <a:rPr lang="en-US" altLang="en-US" dirty="0"/>
              <a:t>accounting tools built </a:t>
            </a:r>
            <a:r>
              <a:rPr lang="en-US" altLang="en-US" dirty="0" smtClean="0"/>
              <a:t>in.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myICLUB.com can </a:t>
            </a:r>
            <a:r>
              <a:rPr lang="en-US" altLang="en-US" dirty="0"/>
              <a:t>be used to do accounting, communicate</a:t>
            </a:r>
            <a:r>
              <a:rPr lang="en-US" altLang="en-US" dirty="0" smtClean="0"/>
              <a:t>, &amp; collaborate.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myICLUB.com is </a:t>
            </a:r>
            <a:r>
              <a:rPr lang="en-US" altLang="en-US" dirty="0"/>
              <a:t>located at </a:t>
            </a:r>
            <a:br>
              <a:rPr lang="en-US" altLang="en-US" dirty="0"/>
            </a:br>
            <a:r>
              <a:rPr lang="en-US" altLang="en-US" dirty="0" smtClean="0">
                <a:hlinkClick r:id="rId3"/>
              </a:rPr>
              <a:t>www.myiclub.com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File Storage Area</a:t>
            </a: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11E6-08A8-4639-8733-B01EA2E7605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Store &amp; share documents, stock studies, minutes. Make certain files publicly accessible. Download free educational e-Books &amp; resources from ICLUBcentral.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188" y="2736061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6665916" y="3776864"/>
            <a:ext cx="1116013" cy="2424114"/>
            <a:chOff x="4005" y="1509"/>
            <a:chExt cx="703" cy="1527"/>
          </a:xfrm>
        </p:grpSpPr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4030" y="2590"/>
              <a:ext cx="6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latin typeface="+mn-lt"/>
                </a:rPr>
                <a:t>File</a:t>
              </a:r>
            </a:p>
            <a:p>
              <a:r>
                <a:rPr lang="en-US" altLang="en-US" sz="2000" dirty="0" smtClean="0">
                  <a:latin typeface="+mn-lt"/>
                </a:rPr>
                <a:t>Storage</a:t>
              </a:r>
              <a:endParaRPr lang="en-US" altLang="en-US" sz="2000" dirty="0">
                <a:latin typeface="+mn-lt"/>
              </a:endParaRP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 flipV="1">
              <a:off x="4005" y="1509"/>
              <a:ext cx="361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13776"/>
            <a:ext cx="4800600" cy="256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Line 29"/>
          <p:cNvSpPr>
            <a:spLocks noChangeShapeType="1"/>
          </p:cNvSpPr>
          <p:nvPr/>
        </p:nvSpPr>
        <p:spPr bwMode="auto">
          <a:xfrm flipH="1">
            <a:off x="5496627" y="5832871"/>
            <a:ext cx="1246191" cy="14094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96C0-DD56-4F11-B43A-95D58A6C757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8844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</a:t>
            </a:r>
            <a:r>
              <a:rPr lang="en-US" altLang="en-US" dirty="0" smtClean="0"/>
              <a:t>Files with Members</a:t>
            </a:r>
            <a:endParaRPr lang="en-US" altLang="en-US" dirty="0"/>
          </a:p>
        </p:txBody>
      </p:sp>
      <p:sp>
        <p:nvSpPr>
          <p:cNvPr id="188449" name="Rectangle 33"/>
          <p:cNvSpPr>
            <a:spLocks noGrp="1" noChangeArrowheads="1"/>
          </p:cNvSpPr>
          <p:nvPr>
            <p:ph type="body" sz="half" idx="2"/>
          </p:nvPr>
        </p:nvSpPr>
        <p:spPr>
          <a:xfrm>
            <a:off x="473149" y="5029200"/>
            <a:ext cx="8229600" cy="16303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/>
              <a:t>Files are organized into </a:t>
            </a:r>
            <a:r>
              <a:rPr lang="en-US" altLang="en-US" sz="2400" dirty="0" smtClean="0"/>
              <a:t>folders. Expand folder by clicking arrow.</a:t>
            </a:r>
            <a:endParaRPr lang="en-US" altLang="en-US" sz="2400" dirty="0"/>
          </a:p>
          <a:p>
            <a:r>
              <a:rPr lang="en-US" altLang="en-US" sz="2400" dirty="0"/>
              <a:t>Add files by clicking on </a:t>
            </a:r>
            <a:r>
              <a:rPr lang="en-US" altLang="en-US" sz="2400" dirty="0" smtClean="0"/>
              <a:t>‘Add new file.’</a:t>
            </a:r>
            <a:endParaRPr lang="en-US" altLang="en-US" sz="2400" dirty="0"/>
          </a:p>
          <a:p>
            <a:r>
              <a:rPr lang="en-US" altLang="en-US" sz="2400" dirty="0" smtClean="0"/>
              <a:t>Download </a:t>
            </a:r>
            <a:r>
              <a:rPr lang="en-US" altLang="en-US" sz="2400" dirty="0"/>
              <a:t>a file by right-clicking on </a:t>
            </a:r>
            <a:r>
              <a:rPr lang="en-US" altLang="en-US" sz="2400" dirty="0" smtClean="0"/>
              <a:t>it.</a:t>
            </a:r>
            <a:endParaRPr lang="en-US" altLang="en-US" sz="2400" dirty="0"/>
          </a:p>
          <a:p>
            <a:r>
              <a:rPr lang="en-US" altLang="en-US" sz="2400" dirty="0"/>
              <a:t>Rename or delete a file by clicking on ‘rename/move’ or ‘</a:t>
            </a:r>
            <a:r>
              <a:rPr lang="en-US" altLang="en-US" sz="2400" dirty="0" smtClean="0"/>
              <a:t>delete.’</a:t>
            </a:r>
            <a:endParaRPr lang="en-US" alt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30283"/>
          <a:stretch/>
        </p:blipFill>
        <p:spPr>
          <a:xfrm>
            <a:off x="685800" y="1219200"/>
            <a:ext cx="7391400" cy="355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913E-9D63-4423-A2CA-8C8BFAE2E66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Message Boards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Post messages to share with your club via email threads. Can set up multiple message boards!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565503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637214" y="3666431"/>
            <a:ext cx="1982788" cy="1258890"/>
            <a:chOff x="3911" y="1565"/>
            <a:chExt cx="1249" cy="793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432" y="1912"/>
              <a:ext cx="72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latin typeface="+mn-lt"/>
                </a:rPr>
                <a:t>Message</a:t>
              </a:r>
            </a:p>
            <a:p>
              <a:r>
                <a:rPr lang="en-US" altLang="en-US" sz="2000" dirty="0" smtClean="0">
                  <a:latin typeface="+mn-lt"/>
                </a:rPr>
                <a:t>Boards</a:t>
              </a:r>
              <a:endParaRPr lang="en-US" altLang="en-US" sz="2000" dirty="0">
                <a:latin typeface="+mn-lt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 flipV="1">
              <a:off x="3911" y="1565"/>
              <a:ext cx="673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6" y="4176021"/>
            <a:ext cx="4955174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5486620" y="4556774"/>
            <a:ext cx="977681" cy="43601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6E7B-4ECD-45D7-81D7-82C70EB676E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Message Boards</a:t>
            </a:r>
          </a:p>
        </p:txBody>
      </p:sp>
      <p:sp>
        <p:nvSpPr>
          <p:cNvPr id="223267" name="Rectangle 3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43400"/>
            <a:ext cx="8229600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Can </a:t>
            </a:r>
            <a:r>
              <a:rPr lang="en-US" altLang="en-US" sz="2000" dirty="0"/>
              <a:t>post messages via your web </a:t>
            </a:r>
            <a:r>
              <a:rPr lang="en-US" altLang="en-US" sz="2000" dirty="0" smtClean="0"/>
              <a:t>browser.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/>
              <a:t>Or post via email (every message board has an email address you can send to</a:t>
            </a:r>
            <a:r>
              <a:rPr lang="en-US" altLang="en-US" sz="2000" dirty="0" smtClean="0"/>
              <a:t>).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All messages posted by club members are archived on the site for quick </a:t>
            </a:r>
            <a:r>
              <a:rPr lang="en-US" altLang="en-US" sz="2000" dirty="0" smtClean="0"/>
              <a:t>access.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Messages are also sent to your </a:t>
            </a:r>
            <a:r>
              <a:rPr lang="en-US" altLang="en-US" sz="2000" dirty="0" smtClean="0"/>
              <a:t>email.</a:t>
            </a:r>
            <a:endParaRPr lang="en-US" alt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417638"/>
            <a:ext cx="6858000" cy="275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50776"/>
            <a:ext cx="4791911" cy="108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913E-9D63-4423-A2CA-8C8BFAE2E66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Voting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/>
              <a:t>Can create ballots for voting in between meetings or for online clubs. Support many methods of tabulating results. Automatically email members with ballots &amp; results.</a:t>
            </a:r>
            <a:endParaRPr lang="en-US" sz="2800" dirty="0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3879010" y="4595012"/>
            <a:ext cx="311990" cy="891388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2874113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3879010" y="4194902"/>
            <a:ext cx="928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+mn-lt"/>
              </a:rPr>
              <a:t>Voting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 flipV="1">
            <a:off x="4343400" y="3928892"/>
            <a:ext cx="631690" cy="266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32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FC25-1DC8-48AD-A92F-F0870C2A6C9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66725"/>
            <a:ext cx="8229600" cy="68738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People Page</a:t>
            </a:r>
          </a:p>
        </p:txBody>
      </p:sp>
      <p:sp>
        <p:nvSpPr>
          <p:cNvPr id="47155" name="Rectangle 1075"/>
          <p:cNvSpPr>
            <a:spLocks noChangeArrowheads="1"/>
          </p:cNvSpPr>
          <p:nvPr/>
        </p:nvSpPr>
        <p:spPr bwMode="auto">
          <a:xfrm>
            <a:off x="401406" y="1617164"/>
            <a:ext cx="836159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b="0" dirty="0" smtClean="0"/>
              <a:t>Review membership &amp; contact information. Invite new members &amp; guests. Set user roles.</a:t>
            </a:r>
            <a:endParaRPr lang="en-US" altLang="en-US" b="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8" y="2738733"/>
            <a:ext cx="8229600" cy="1142793"/>
          </a:xfrm>
          <a:prstGeom prst="rect">
            <a:avLst/>
          </a:prstGeo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057400" y="4602985"/>
            <a:ext cx="1005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+mn-lt"/>
              </a:rPr>
              <a:t>People</a:t>
            </a: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V="1">
            <a:off x="2505867" y="3797830"/>
            <a:ext cx="1608933" cy="805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119093"/>
            <a:ext cx="4353194" cy="244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3062724" y="4800600"/>
            <a:ext cx="899676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6A11-4A1E-43E9-8619-FED2B02CD58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People</a:t>
            </a:r>
            <a:endParaRPr lang="en-US" altLang="en-US" dirty="0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938594"/>
            <a:ext cx="8229600" cy="1554163"/>
          </a:xfrm>
        </p:spPr>
        <p:txBody>
          <a:bodyPr/>
          <a:lstStyle/>
          <a:p>
            <a:r>
              <a:rPr lang="en-US" altLang="en-US" sz="2000" dirty="0" smtClean="0"/>
              <a:t>Bring people into club by </a:t>
            </a:r>
            <a:r>
              <a:rPr lang="en-US" altLang="en-US" sz="2000" dirty="0"/>
              <a:t>clicking ‘invite </a:t>
            </a:r>
            <a:r>
              <a:rPr lang="en-US" altLang="en-US" sz="2000" dirty="0" smtClean="0"/>
              <a:t>online.’</a:t>
            </a:r>
            <a:endParaRPr lang="en-US" altLang="en-US" sz="2000" dirty="0"/>
          </a:p>
          <a:p>
            <a:pPr lvl="1"/>
            <a:r>
              <a:rPr lang="en-US" altLang="en-US" sz="1800" dirty="0"/>
              <a:t>Check on outstanding </a:t>
            </a:r>
            <a:r>
              <a:rPr lang="en-US" altLang="en-US" sz="1800" dirty="0" smtClean="0"/>
              <a:t>invitations.</a:t>
            </a:r>
            <a:endParaRPr lang="en-US" altLang="en-US" sz="1800" dirty="0"/>
          </a:p>
          <a:p>
            <a:r>
              <a:rPr lang="en-US" altLang="en-US" sz="2000" dirty="0"/>
              <a:t>Edit contact information with ‘edit </a:t>
            </a:r>
            <a:r>
              <a:rPr lang="en-US" altLang="en-US" sz="2000" dirty="0" smtClean="0"/>
              <a:t>profile.’</a:t>
            </a:r>
            <a:endParaRPr lang="en-US" altLang="en-US" sz="2000" dirty="0"/>
          </a:p>
          <a:p>
            <a:r>
              <a:rPr lang="en-US" altLang="en-US" sz="2000" dirty="0"/>
              <a:t>Add new members or </a:t>
            </a:r>
            <a:r>
              <a:rPr lang="en-US" altLang="en-US" sz="2000" dirty="0" smtClean="0"/>
              <a:t>visitors.</a:t>
            </a:r>
            <a:endParaRPr lang="en-US" altLang="en-US" sz="2000" dirty="0"/>
          </a:p>
          <a:p>
            <a:endParaRPr lang="en-US" alt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7924800" cy="349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6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Federal Club Tax Printer &amp; State Club Tax Printer (for 14 states) available for purchase each year. IRS e-Filing now available with purchase at no additional cost!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994439"/>
            <a:ext cx="4953000" cy="213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C27-4DBD-490C-A8AE-E3DAEB1D40CC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188" y="2736061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1758432" y="4661929"/>
            <a:ext cx="848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+mn-lt"/>
              </a:rPr>
              <a:t>Taxes</a:t>
            </a: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V="1">
            <a:off x="2286000" y="3828871"/>
            <a:ext cx="1548230" cy="8330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2607190" y="4861984"/>
            <a:ext cx="112661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1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Keep track of stocks to watch, or hold </a:t>
            </a:r>
            <a:r>
              <a:rPr lang="en-US" sz="2800" dirty="0" err="1" smtClean="0"/>
              <a:t>stockpicking</a:t>
            </a:r>
            <a:r>
              <a:rPr lang="en-US" sz="2800" dirty="0" smtClean="0"/>
              <a:t> contest.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C27-4DBD-490C-A8AE-E3DAEB1D40CC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4188" y="2736061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1752600" y="4843334"/>
            <a:ext cx="9221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+mn-lt"/>
              </a:rPr>
              <a:t>Watch</a:t>
            </a:r>
          </a:p>
          <a:p>
            <a:r>
              <a:rPr lang="en-US" altLang="en-US" sz="2000" dirty="0" smtClean="0">
                <a:latin typeface="+mn-lt"/>
              </a:rPr>
              <a:t>List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V="1">
            <a:off x="2209800" y="3828871"/>
            <a:ext cx="959228" cy="10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82" y="4158355"/>
            <a:ext cx="4864766" cy="203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2674777" y="5175721"/>
            <a:ext cx="906623" cy="21556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D67-BE80-4346-9A4B-C340CDEC708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More than 35 reports &amp; graphs! All members can access at any time (only treasurer can change data).</a:t>
            </a:r>
            <a:endParaRPr lang="en-US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188" y="2736061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107285" y="3880463"/>
            <a:ext cx="1411289" cy="1312863"/>
            <a:chOff x="1559" y="2064"/>
            <a:chExt cx="889" cy="827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559" y="2639"/>
              <a:ext cx="6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+mn-lt"/>
                </a:rPr>
                <a:t>Reports</a:t>
              </a: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1917" y="2064"/>
              <a:ext cx="531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069" y="4080464"/>
            <a:ext cx="4720427" cy="264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2212186" y="5014715"/>
            <a:ext cx="906623" cy="21556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+mn-lt"/>
              </a:rPr>
              <a:t>Why Use myICLUB.com?</a:t>
            </a:r>
            <a:endParaRPr lang="en-US" altLang="en-US" dirty="0">
              <a:latin typeface="+mn-lt"/>
            </a:endParaRP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All members have access to reports at all times.</a:t>
            </a:r>
          </a:p>
          <a:p>
            <a:r>
              <a:rPr lang="en-US" altLang="en-US" dirty="0" smtClean="0"/>
              <a:t>You can email announcements &amp; reports</a:t>
            </a:r>
            <a:r>
              <a:rPr lang="en-US" altLang="en-US" dirty="0"/>
              <a:t> </a:t>
            </a:r>
            <a:r>
              <a:rPr lang="en-US" altLang="en-US" dirty="0" smtClean="0"/>
              <a:t>to members.</a:t>
            </a:r>
          </a:p>
          <a:p>
            <a:r>
              <a:rPr lang="en-US" altLang="en-US" dirty="0" smtClean="0"/>
              <a:t>You can share &amp; archive important documents, stock studies, meeting minutes, operating agreements.</a:t>
            </a:r>
          </a:p>
          <a:p>
            <a:r>
              <a:rPr lang="en-US" altLang="en-US" dirty="0" smtClean="0"/>
              <a:t>You can keep track of club events on the shared calendar. </a:t>
            </a:r>
          </a:p>
          <a:p>
            <a:r>
              <a:rPr lang="en-US" altLang="en-US" dirty="0" smtClean="0"/>
              <a:t>You can send &amp; store club announcements.</a:t>
            </a:r>
          </a:p>
          <a:p>
            <a:r>
              <a:rPr lang="en-US" altLang="en-US" dirty="0" smtClean="0"/>
              <a:t>You can conduct voting.</a:t>
            </a:r>
          </a:p>
          <a:p>
            <a:r>
              <a:rPr lang="en-US" altLang="en-US" dirty="0" smtClean="0"/>
              <a:t>You can manage a stock watch list.</a:t>
            </a:r>
          </a:p>
          <a:p>
            <a:r>
              <a:rPr lang="en-US" altLang="en-US" dirty="0" smtClean="0"/>
              <a:t>You can easily change treasurers by switching permissions.</a:t>
            </a:r>
          </a:p>
          <a:p>
            <a:r>
              <a:rPr lang="en-US" altLang="en-US" dirty="0" smtClean="0"/>
              <a:t>Your data is automatically backed up in the cloud.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8C14-04D9-408B-9593-7507E511779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99"/>
            <a:ext cx="4366117" cy="323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2420"/>
            <a:ext cx="3938639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290543"/>
            <a:ext cx="4419600" cy="2317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296094"/>
            <a:ext cx="4366118" cy="3231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320" y="2514600"/>
            <a:ext cx="2848708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674" y="3810000"/>
            <a:ext cx="4030325" cy="28348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76FE-15C2-4976-9692-162BCA0734C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467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Accounting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Unit-value accounting keeps track of all security &amp; member transactions. Only treasurer (&amp; co-treasurer or assistant treasurer) can edit data, but all members can view.</a:t>
            </a:r>
            <a:endParaRPr lang="en-US" sz="2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188" y="2736061"/>
            <a:ext cx="8229600" cy="11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46881" y="3878691"/>
            <a:ext cx="1514476" cy="1208088"/>
            <a:chOff x="1142" y="2064"/>
            <a:chExt cx="954" cy="761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142" y="2573"/>
              <a:ext cx="9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+mn-lt"/>
                </a:rPr>
                <a:t>Accounting</a:t>
              </a: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1657" y="2064"/>
              <a:ext cx="263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968750"/>
            <a:ext cx="3855371" cy="268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2089467" y="4865198"/>
            <a:ext cx="906623" cy="21556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6A5-C5C5-4962-A4EC-36BF54001AC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Accounting</a:t>
            </a:r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417638"/>
            <a:ext cx="4038600" cy="4525963"/>
          </a:xfrm>
        </p:spPr>
        <p:txBody>
          <a:bodyPr/>
          <a:lstStyle/>
          <a:p>
            <a:r>
              <a:rPr lang="en-US" altLang="en-US" sz="2800" dirty="0" smtClean="0"/>
              <a:t>Main Accounting page gives a snapshot of club finances</a:t>
            </a:r>
          </a:p>
          <a:p>
            <a:pPr lvl="1"/>
            <a:r>
              <a:rPr lang="en-US" altLang="en-US" sz="2400" dirty="0" smtClean="0"/>
              <a:t>Portfolio holdings.</a:t>
            </a:r>
          </a:p>
          <a:p>
            <a:pPr lvl="1"/>
            <a:r>
              <a:rPr lang="en-US" altLang="en-US" sz="2400" dirty="0" smtClean="0"/>
              <a:t>Accounts &amp; available cash.</a:t>
            </a:r>
          </a:p>
          <a:p>
            <a:pPr lvl="1"/>
            <a:r>
              <a:rPr lang="en-US" altLang="en-US" sz="2400" dirty="0" smtClean="0"/>
              <a:t>Each member’s account value.</a:t>
            </a:r>
          </a:p>
          <a:p>
            <a:pPr lvl="1"/>
            <a:r>
              <a:rPr lang="en-US" altLang="en-US" sz="2400" dirty="0" smtClean="0"/>
              <a:t>Unit value of club.</a:t>
            </a:r>
            <a:endParaRPr lang="en-US" alt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1389285"/>
            <a:ext cx="3352800" cy="515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E963-4BDC-4451-82EF-5158C8EF186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Need Help?</a:t>
            </a:r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Click on “Help” at </a:t>
            </a:r>
            <a:r>
              <a:rPr lang="en-US" altLang="en-US" dirty="0" smtClean="0"/>
              <a:t>top </a:t>
            </a:r>
            <a:r>
              <a:rPr lang="en-US" altLang="en-US" dirty="0"/>
              <a:t>of </a:t>
            </a:r>
            <a:r>
              <a:rPr lang="en-US" altLang="en-US" dirty="0" smtClean="0"/>
              <a:t>any page for context-sensitive assistance about that page.</a:t>
            </a:r>
            <a:endParaRPr lang="en-US" altLang="en-US" dirty="0"/>
          </a:p>
          <a:p>
            <a:r>
              <a:rPr lang="en-US" altLang="en-US" dirty="0" smtClean="0"/>
              <a:t>Check out the Frequently Asked Questions at </a:t>
            </a:r>
            <a:r>
              <a:rPr lang="en-US" altLang="en-US" dirty="0" smtClean="0">
                <a:hlinkClick r:id="rId3"/>
              </a:rPr>
              <a:t>www.iclub.com/faq/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Request assistance at </a:t>
            </a:r>
            <a:r>
              <a:rPr lang="en-US" altLang="en-US" dirty="0" smtClean="0">
                <a:hlinkClick r:id="rId4"/>
              </a:rPr>
              <a:t>www.iclub.com/support/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Download myICLUB.com manual.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myICLUB.com</a:t>
            </a:r>
            <a:br>
              <a:rPr lang="en-US" dirty="0" smtClean="0"/>
            </a:br>
            <a:r>
              <a:rPr lang="en-US" sz="3100" b="0" i="1" dirty="0" smtClean="0"/>
              <a:t>The World’s Most Popular Website for Investment Club Accounting &amp; Operations.</a:t>
            </a:r>
            <a:endParaRPr lang="en-US" b="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Learn more at </a:t>
            </a:r>
            <a:r>
              <a:rPr lang="en-US" dirty="0" smtClean="0">
                <a:hlinkClick r:id="rId2"/>
              </a:rPr>
              <a:t>www.myICLUB.com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C71FDD3C-9308-410A-A179-09FACADC826B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86200" y="6400800"/>
            <a:ext cx="5043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b="0" dirty="0">
                <a:solidFill>
                  <a:srgbClr val="292929"/>
                </a:solidFill>
                <a:latin typeface="Arial" panose="020B0604020202020204" pitchFamily="34" charset="0"/>
              </a:rPr>
              <a:t>Copyright </a:t>
            </a:r>
            <a:r>
              <a:rPr lang="en-US" altLang="en-US" sz="1000" b="0" dirty="0" smtClean="0">
                <a:solidFill>
                  <a:srgbClr val="292929"/>
                </a:solidFill>
                <a:latin typeface="Arial" panose="020B0604020202020204" pitchFamily="34" charset="0"/>
              </a:rPr>
              <a:t>2018 </a:t>
            </a:r>
            <a:r>
              <a:rPr lang="en-US" altLang="en-US" sz="1000" b="0" dirty="0">
                <a:solidFill>
                  <a:srgbClr val="292929"/>
                </a:solidFill>
                <a:latin typeface="Arial" panose="020B0604020202020204" pitchFamily="34" charset="0"/>
              </a:rPr>
              <a:t>ICLUBcentral </a:t>
            </a:r>
            <a:r>
              <a:rPr lang="en-US" altLang="en-US" sz="1000" b="0" dirty="0" err="1" smtClean="0">
                <a:solidFill>
                  <a:srgbClr val="292929"/>
                </a:solidFill>
                <a:latin typeface="Arial" panose="020B0604020202020204" pitchFamily="34" charset="0"/>
              </a:rPr>
              <a:t>Inc</a:t>
            </a:r>
            <a:endParaRPr lang="en-US" altLang="en-US" sz="1000" b="0" dirty="0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2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+mn-lt"/>
              </a:rPr>
              <a:t>What Do I Need to Use myICLUB.com?</a:t>
            </a:r>
            <a:endParaRPr lang="en-US" altLang="en-US" dirty="0">
              <a:latin typeface="+mn-lt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computer (or tablet).</a:t>
            </a:r>
          </a:p>
          <a:p>
            <a:pPr lvl="1"/>
            <a:r>
              <a:rPr lang="en-US" altLang="en-US" dirty="0" smtClean="0"/>
              <a:t>Running Windows, Apple OS, Unix, Android.</a:t>
            </a:r>
          </a:p>
          <a:p>
            <a:r>
              <a:rPr lang="en-US" altLang="en-US" dirty="0" smtClean="0"/>
              <a:t>Access to the Internet.</a:t>
            </a:r>
          </a:p>
          <a:p>
            <a:pPr lvl="1"/>
            <a:r>
              <a:rPr lang="en-US" altLang="en-US" dirty="0" smtClean="0"/>
              <a:t>Broadband speeds not required!</a:t>
            </a:r>
            <a:endParaRPr lang="en-US" altLang="en-US" dirty="0"/>
          </a:p>
          <a:p>
            <a:r>
              <a:rPr lang="en-US" altLang="en-US" dirty="0" smtClean="0"/>
              <a:t>A web browser.</a:t>
            </a:r>
          </a:p>
          <a:p>
            <a:r>
              <a:rPr lang="en-US" altLang="en-US" i="1" dirty="0" smtClean="0"/>
              <a:t>That’s it!</a:t>
            </a:r>
            <a:endParaRPr lang="en-US" altLang="en-US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603A-EB9C-48CB-87AA-0665FE1AD44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9208-E3C7-4AC5-8C9F-2E22615CE08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Is </a:t>
            </a:r>
            <a:r>
              <a:rPr lang="en-US" altLang="en-US" dirty="0" smtClean="0">
                <a:latin typeface="+mn-lt"/>
              </a:rPr>
              <a:t>myICLUB.com Secure?</a:t>
            </a:r>
            <a:endParaRPr lang="en-US" altLang="en-US" dirty="0">
              <a:latin typeface="+mn-lt"/>
            </a:endParaRPr>
          </a:p>
        </p:txBody>
      </p:sp>
      <p:graphicFrame>
        <p:nvGraphicFramePr>
          <p:cNvPr id="134230" name="Group 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575392"/>
              </p:ext>
            </p:extLst>
          </p:nvPr>
        </p:nvGraphicFramePr>
        <p:xfrm>
          <a:off x="457200" y="1600200"/>
          <a:ext cx="8229600" cy="46450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879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What myICLUB does: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What this means: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9390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ICLUBcentral backs up myICLUB.com database every night.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Safer than your computer… when did you last back up everything?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Users can back up their club data to the cloud or on their own PCs.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Redundant backups provide additional protection.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6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ICLUBcentral uses industry standard security protective measures like SSL.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Every member has their own password… no user credentials are saved.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7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Servers are hosted in a secure, monitored location.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Servers are under lockdown, protected from infiltration.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2C1B-C029-4009-AD9F-07319FA43E8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7275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How </a:t>
            </a:r>
            <a:r>
              <a:rPr lang="en-US" altLang="en-US" dirty="0" smtClean="0">
                <a:latin typeface="+mn-lt"/>
              </a:rPr>
              <a:t>Much Is myICLUB.com?</a:t>
            </a:r>
            <a:endParaRPr lang="en-US" altLang="en-US" dirty="0">
              <a:latin typeface="+mn-lt"/>
            </a:endParaRPr>
          </a:p>
        </p:txBody>
      </p:sp>
      <p:sp>
        <p:nvSpPr>
          <p:cNvPr id="137276" name="Rectangle 6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45-day </a:t>
            </a:r>
            <a:r>
              <a:rPr lang="en-US" altLang="en-US" b="1" i="1" dirty="0" smtClean="0"/>
              <a:t>free</a:t>
            </a:r>
            <a:r>
              <a:rPr lang="en-US" altLang="en-US" dirty="0" smtClean="0"/>
              <a:t> trial to get you started.</a:t>
            </a:r>
          </a:p>
          <a:p>
            <a:r>
              <a:rPr lang="en-US" altLang="en-US" dirty="0" smtClean="0"/>
              <a:t>Then choose subscription for unlimited members &amp; transactions, &amp; unlimited Technical Support :</a:t>
            </a:r>
          </a:p>
          <a:p>
            <a:pPr lvl="1"/>
            <a:r>
              <a:rPr lang="en-US" altLang="en-US" b="1" dirty="0" smtClean="0"/>
              <a:t>1 year</a:t>
            </a:r>
            <a:r>
              <a:rPr lang="en-US" altLang="en-US" dirty="0" smtClean="0"/>
              <a:t>: $81.99.</a:t>
            </a:r>
          </a:p>
          <a:p>
            <a:pPr lvl="1"/>
            <a:r>
              <a:rPr lang="en-US" altLang="en-US" b="1" dirty="0"/>
              <a:t>2</a:t>
            </a:r>
            <a:r>
              <a:rPr lang="en-US" altLang="en-US" b="1" dirty="0" smtClean="0"/>
              <a:t> year</a:t>
            </a:r>
            <a:r>
              <a:rPr lang="en-US" altLang="en-US" dirty="0" smtClean="0"/>
              <a:t>: $132.99.</a:t>
            </a:r>
          </a:p>
          <a:p>
            <a:pPr lvl="1"/>
            <a:r>
              <a:rPr lang="en-US" altLang="en-US" dirty="0" smtClean="0"/>
              <a:t>Additional discount is available to StockCentral subscribers.</a:t>
            </a:r>
          </a:p>
          <a:p>
            <a:r>
              <a:rPr lang="en-US" altLang="en-US" dirty="0" smtClean="0"/>
              <a:t>Optional Club Tax Printers can be purchased each year:</a:t>
            </a:r>
          </a:p>
          <a:p>
            <a:pPr lvl="1"/>
            <a:r>
              <a:rPr lang="en-US" altLang="en-US" b="1" dirty="0" smtClean="0"/>
              <a:t>Federal</a:t>
            </a:r>
            <a:r>
              <a:rPr lang="en-US" altLang="en-US" dirty="0" smtClean="0"/>
              <a:t>: $89 (early bird price).</a:t>
            </a:r>
          </a:p>
          <a:p>
            <a:pPr lvl="1"/>
            <a:r>
              <a:rPr lang="en-US" altLang="en-US" b="1" dirty="0" smtClean="0"/>
              <a:t>State</a:t>
            </a:r>
            <a:r>
              <a:rPr lang="en-US" altLang="en-US" dirty="0" smtClean="0"/>
              <a:t>: $89 (early bird price).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3303-8C09-4F99-B27D-10E68C50B1B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How </a:t>
            </a:r>
            <a:r>
              <a:rPr lang="en-US" altLang="en-US" dirty="0" smtClean="0">
                <a:latin typeface="+mn-lt"/>
              </a:rPr>
              <a:t>Does myICLUB.com Work?</a:t>
            </a:r>
            <a:endParaRPr lang="en-US" altLang="en-US" dirty="0">
              <a:latin typeface="+mn-lt"/>
            </a:endParaRPr>
          </a:p>
        </p:txBody>
      </p:sp>
      <p:sp>
        <p:nvSpPr>
          <p:cNvPr id="141336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 dirty="0" smtClean="0"/>
              <a:t>Administrator (usually a club officer) </a:t>
            </a:r>
            <a:r>
              <a:rPr lang="en-US" altLang="en-US" sz="2800" dirty="0"/>
              <a:t>sets up a </a:t>
            </a:r>
            <a:r>
              <a:rPr lang="en-US" altLang="en-US" sz="2800" dirty="0" smtClean="0"/>
              <a:t>myICLUB.com </a:t>
            </a:r>
            <a:r>
              <a:rPr lang="en-US" altLang="en-US" sz="2800" dirty="0"/>
              <a:t>site for </a:t>
            </a:r>
            <a:r>
              <a:rPr lang="en-US" altLang="en-US" sz="2800" dirty="0" smtClean="0"/>
              <a:t>the club.</a:t>
            </a: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Everyone in the club gets access to that site via their own individual </a:t>
            </a:r>
            <a:r>
              <a:rPr lang="en-US" altLang="en-US" sz="2800" dirty="0" smtClean="0"/>
              <a:t>username &amp; password.</a:t>
            </a: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800" i="1" dirty="0"/>
              <a:t>Club members</a:t>
            </a:r>
            <a:r>
              <a:rPr lang="en-US" altLang="en-US" sz="2800" dirty="0"/>
              <a:t> can </a:t>
            </a:r>
            <a:r>
              <a:rPr lang="en-US" altLang="en-US" sz="2800" b="1" dirty="0"/>
              <a:t>view</a:t>
            </a:r>
            <a:r>
              <a:rPr lang="en-US" altLang="en-US" sz="2800" dirty="0"/>
              <a:t> accounting </a:t>
            </a:r>
            <a:r>
              <a:rPr lang="en-US" altLang="en-US" sz="2800" dirty="0" smtClean="0"/>
              <a:t>reports &amp; other </a:t>
            </a:r>
            <a:r>
              <a:rPr lang="en-US" altLang="en-US" sz="2800" dirty="0"/>
              <a:t>tools on the </a:t>
            </a:r>
            <a:r>
              <a:rPr lang="en-US" altLang="en-US" sz="2800" dirty="0" smtClean="0"/>
              <a:t>site.</a:t>
            </a:r>
            <a:endParaRPr lang="en-US" altLang="en-US" sz="28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800" i="1" dirty="0"/>
              <a:t>Only</a:t>
            </a:r>
            <a:r>
              <a:rPr lang="en-US" altLang="en-US" sz="2800" dirty="0"/>
              <a:t> </a:t>
            </a:r>
            <a:r>
              <a:rPr lang="en-US" altLang="en-US" sz="2800" i="1" dirty="0"/>
              <a:t>designated officers </a:t>
            </a:r>
            <a:r>
              <a:rPr lang="en-US" altLang="en-US" sz="2800" dirty="0"/>
              <a:t>can </a:t>
            </a:r>
            <a:r>
              <a:rPr lang="en-US" altLang="en-US" sz="2800" b="1" dirty="0"/>
              <a:t>edit</a:t>
            </a:r>
            <a:r>
              <a:rPr lang="en-US" altLang="en-US" sz="2800" dirty="0"/>
              <a:t> the accounting </a:t>
            </a:r>
            <a:r>
              <a:rPr lang="en-US" altLang="en-US" sz="2800" dirty="0" smtClean="0"/>
              <a:t>&amp; other information.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A10-8374-4E37-8038-A7DAF3ABA74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</a:t>
            </a:r>
            <a:r>
              <a:rPr lang="en-US" altLang="en-US" dirty="0" smtClean="0"/>
              <a:t>Do I Get Started?</a:t>
            </a:r>
            <a:endParaRPr lang="en-US" alt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dirty="0" smtClean="0"/>
              <a:t>Sign up for free 45-day trial at </a:t>
            </a:r>
            <a:r>
              <a:rPr lang="en-US" altLang="en-US" dirty="0" smtClean="0">
                <a:hlinkClick r:id="rId3"/>
              </a:rPr>
              <a:t>www.myiclub.com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Set up </a:t>
            </a:r>
            <a:r>
              <a:rPr lang="en-US" altLang="en-US" dirty="0" smtClean="0"/>
              <a:t>myICLUB.com </a:t>
            </a:r>
            <a:r>
              <a:rPr lang="en-US" altLang="en-US" dirty="0"/>
              <a:t>site for your </a:t>
            </a:r>
            <a:r>
              <a:rPr lang="en-US" altLang="en-US" dirty="0" smtClean="0"/>
              <a:t>club.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Import club data (if moving from </a:t>
            </a:r>
            <a:r>
              <a:rPr lang="en-US" altLang="en-US" dirty="0" err="1" smtClean="0"/>
              <a:t>Bivio</a:t>
            </a:r>
            <a:r>
              <a:rPr lang="en-US" altLang="en-US" dirty="0" smtClean="0"/>
              <a:t> or Club Accounting 3).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Add </a:t>
            </a:r>
            <a:r>
              <a:rPr lang="en-US" altLang="en-US" dirty="0" smtClean="0"/>
              <a:t>members</a:t>
            </a:r>
            <a:r>
              <a:rPr lang="en-US" altLang="en-US" dirty="0"/>
              <a:t>’ </a:t>
            </a:r>
            <a:r>
              <a:rPr lang="en-US" altLang="en-US" dirty="0" smtClean="0"/>
              <a:t>info &amp; email addresses.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Use “Invite” function to allow club members access to your private website.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Sign Up for myICLUB.com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Click on “Sign up” link at </a:t>
            </a:r>
            <a:r>
              <a:rPr lang="en-US" altLang="en-US" dirty="0" smtClean="0">
                <a:hlinkClick r:id="rId3"/>
              </a:rPr>
              <a:t>www.myiclub.com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Enter name &amp; email address.</a:t>
            </a:r>
          </a:p>
          <a:p>
            <a:r>
              <a:rPr lang="en-US" altLang="en-US" dirty="0" smtClean="0"/>
              <a:t>Create username, password, &amp; security question &amp; answer.</a:t>
            </a:r>
          </a:p>
          <a:p>
            <a:r>
              <a:rPr lang="en-US" altLang="en-US" dirty="0" smtClean="0"/>
              <a:t>TIP: You can use single email/password for multiple clubs!</a:t>
            </a:r>
          </a:p>
          <a:p>
            <a:endParaRPr lang="en-US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47170"/>
          <a:stretch/>
        </p:blipFill>
        <p:spPr>
          <a:xfrm>
            <a:off x="4969180" y="2077244"/>
            <a:ext cx="3396639" cy="357187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AF15-993D-4422-BFEC-7E27DFB4762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V="1">
            <a:off x="4249941" y="3505200"/>
            <a:ext cx="914400" cy="0"/>
          </a:xfrm>
          <a:prstGeom prst="line">
            <a:avLst/>
          </a:prstGeom>
          <a:noFill/>
          <a:ln w="177800">
            <a:solidFill>
              <a:srgbClr val="FFC000"/>
            </a:solidFill>
            <a:round/>
            <a:headEnd w="lg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LUBcentral">
  <a:themeElements>
    <a:clrScheme name="ICLUBcentr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LUBcentral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ICLUBcent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LUBcent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LUBcent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LUBcent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LUBcent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LUBcent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LUBcent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LUBcent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LUBcent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LUBcent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LUBcent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LUBcent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</TotalTime>
  <Words>1348</Words>
  <Application>Microsoft Office PowerPoint</Application>
  <PresentationFormat>On-screen Show (4:3)</PresentationFormat>
  <Paragraphs>230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Comic Sans MS</vt:lpstr>
      <vt:lpstr>Lucida Handwriting</vt:lpstr>
      <vt:lpstr>Times New Roman</vt:lpstr>
      <vt:lpstr>Trebuchet MS</vt:lpstr>
      <vt:lpstr>ICLUBcentral</vt:lpstr>
      <vt:lpstr>Using myICLUB.com The World’s Most Popular Website for Investment Club Operations &amp; Accounting</vt:lpstr>
      <vt:lpstr>What is myICLUB.com?</vt:lpstr>
      <vt:lpstr>Why Use myICLUB.com?</vt:lpstr>
      <vt:lpstr>What Do I Need to Use myICLUB.com?</vt:lpstr>
      <vt:lpstr>Is myICLUB.com Secure?</vt:lpstr>
      <vt:lpstr>How Much Is myICLUB.com?</vt:lpstr>
      <vt:lpstr>How Does myICLUB.com Work?</vt:lpstr>
      <vt:lpstr>How Do I Get Started?</vt:lpstr>
      <vt:lpstr>Sign Up for myICLUB.com </vt:lpstr>
      <vt:lpstr>Set Up a Club Website </vt:lpstr>
      <vt:lpstr>Start the Club Books</vt:lpstr>
      <vt:lpstr>Import Accounting Records</vt:lpstr>
      <vt:lpstr>Invite the Club Members </vt:lpstr>
      <vt:lpstr>You’re Done!</vt:lpstr>
      <vt:lpstr>Logging In</vt:lpstr>
      <vt:lpstr>Your Club Home Page</vt:lpstr>
      <vt:lpstr>Navigating myICLUB.com</vt:lpstr>
      <vt:lpstr>Help</vt:lpstr>
      <vt:lpstr>The Calendar</vt:lpstr>
      <vt:lpstr>The File Storage Area</vt:lpstr>
      <vt:lpstr>Sharing Files with Members</vt:lpstr>
      <vt:lpstr>Message Boards</vt:lpstr>
      <vt:lpstr>Message Boards</vt:lpstr>
      <vt:lpstr>Voting</vt:lpstr>
      <vt:lpstr>The People Page</vt:lpstr>
      <vt:lpstr>People</vt:lpstr>
      <vt:lpstr>Taxes</vt:lpstr>
      <vt:lpstr>Watch List</vt:lpstr>
      <vt:lpstr>Reports</vt:lpstr>
      <vt:lpstr>PowerPoint Presentation</vt:lpstr>
      <vt:lpstr>Accounting</vt:lpstr>
      <vt:lpstr>Accounting</vt:lpstr>
      <vt:lpstr>Need Help?</vt:lpstr>
      <vt:lpstr>myICLUB.com The World’s Most Popular Website for Investment Club Accounting &amp; Operations.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NAIC On-Line Club Accounting  </dc:title>
  <dc:creator>Marvin Kohn</dc:creator>
  <cp:lastModifiedBy>Doug Gerlach</cp:lastModifiedBy>
  <cp:revision>205</cp:revision>
  <cp:lastPrinted>1601-01-01T00:00:00Z</cp:lastPrinted>
  <dcterms:created xsi:type="dcterms:W3CDTF">2001-04-24T14:58:29Z</dcterms:created>
  <dcterms:modified xsi:type="dcterms:W3CDTF">2018-10-17T15:45:54Z</dcterms:modified>
</cp:coreProperties>
</file>